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982" r:id="rId2"/>
    <p:sldId id="983" r:id="rId3"/>
    <p:sldId id="981" r:id="rId4"/>
    <p:sldId id="980" r:id="rId5"/>
    <p:sldId id="977" r:id="rId6"/>
    <p:sldId id="976" r:id="rId7"/>
    <p:sldId id="978" r:id="rId8"/>
    <p:sldId id="97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78E5E-C1FA-45E1-A1E4-59A9D24749B2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65BA7-0806-4563-B4A8-C23D395EB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841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effectLst/>
                <a:latin typeface="Calibri" panose="020F0502020204030204" pitchFamily="34" charset="0"/>
                <a:ea typeface="等线" panose="02010600030101010101" pitchFamily="2" charset="-122"/>
              </a:rPr>
              <a:t>Please find in the attachment the clover spectrum (with addback) of 43P decay (the gamma rays in the histogram mostly belong to 41,42S from the beta-</a:t>
            </a:r>
            <a:r>
              <a:rPr lang="en-US" sz="1200" dirty="0" err="1">
                <a:effectLst/>
                <a:latin typeface="Calibri" panose="020F0502020204030204" pitchFamily="34" charset="0"/>
                <a:ea typeface="等线" panose="02010600030101010101" pitchFamily="2" charset="-122"/>
              </a:rPr>
              <a:t>xn</a:t>
            </a:r>
            <a:r>
              <a:rPr lang="en-US" sz="1200" dirty="0">
                <a:effectLst/>
                <a:latin typeface="Calibri" panose="020F0502020204030204" pitchFamily="34" charset="0"/>
                <a:ea typeface="等线" panose="02010600030101010101" pitchFamily="2" charset="-122"/>
              </a:rPr>
              <a:t> of 43P). --- </a:t>
            </a:r>
            <a:r>
              <a:rPr lang="en-US" altLang="zh-CN" sz="1200" dirty="0">
                <a:effectLst/>
                <a:latin typeface="Calibri" panose="020F0502020204030204" pitchFamily="34" charset="0"/>
                <a:ea typeface="等线" panose="02010600030101010101" pitchFamily="2" charset="-122"/>
              </a:rPr>
              <a:t>Zhengyu Xu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EFB970-9EE5-4ACE-8E66-2E1E038C78D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718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7B1B-C892-458A-AA7A-97E41F5BBAC1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0043E-0E76-4783-AB0C-057E3240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91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7B1B-C892-458A-AA7A-97E41F5BBAC1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0043E-0E76-4783-AB0C-057E3240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681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7B1B-C892-458A-AA7A-97E41F5BBAC1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0043E-0E76-4783-AB0C-057E3240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54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7236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7B1B-C892-458A-AA7A-97E41F5BBAC1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0043E-0E76-4783-AB0C-057E3240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7B1B-C892-458A-AA7A-97E41F5BBAC1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0043E-0E76-4783-AB0C-057E3240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250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7B1B-C892-458A-AA7A-97E41F5BBAC1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0043E-0E76-4783-AB0C-057E3240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080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7B1B-C892-458A-AA7A-97E41F5BBAC1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0043E-0E76-4783-AB0C-057E3240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361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7B1B-C892-458A-AA7A-97E41F5BBAC1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0043E-0E76-4783-AB0C-057E3240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93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7B1B-C892-458A-AA7A-97E41F5BBAC1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0043E-0E76-4783-AB0C-057E3240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40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7B1B-C892-458A-AA7A-97E41F5BBAC1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0043E-0E76-4783-AB0C-057E3240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98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7B1B-C892-458A-AA7A-97E41F5BBAC1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0043E-0E76-4783-AB0C-057E3240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522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67B1B-C892-458A-AA7A-97E41F5BBAC1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0043E-0E76-4783-AB0C-057E3240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15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A724E3-5D1C-4E7B-9685-687E73F2C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9156"/>
            <a:ext cx="9144000" cy="333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851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7B1261-B67B-44F6-ADBD-E44599129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8505" y="50800"/>
            <a:ext cx="4605495" cy="457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6ACF7D-D8EF-4E1F-888D-93F4DCB49F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572000" cy="532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024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113575-340C-4C70-88CA-FE6AB339D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9678"/>
            <a:ext cx="9144000" cy="53986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B55FBB-3C18-4783-BFBD-059A8FE6F4B8}"/>
              </a:ext>
            </a:extLst>
          </p:cNvPr>
          <p:cNvSpPr txBox="1"/>
          <p:nvPr/>
        </p:nvSpPr>
        <p:spPr>
          <a:xfrm>
            <a:off x="0" y="0"/>
            <a:ext cx="79910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E21062B Decay Spectroscopy Near N=28: Shell Structure, Shapes and Weak Binding</a:t>
            </a:r>
          </a:p>
        </p:txBody>
      </p:sp>
    </p:spTree>
    <p:extLst>
      <p:ext uri="{BB962C8B-B14F-4D97-AF65-F5344CB8AC3E}">
        <p14:creationId xmlns:p14="http://schemas.microsoft.com/office/powerpoint/2010/main" val="2591696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1B36B2-796A-4528-A578-5C42E7F7A0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00200"/>
            <a:ext cx="7010400" cy="5257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4D19112-C4BA-4480-A60A-CC0EAD03FED1}"/>
              </a:ext>
            </a:extLst>
          </p:cNvPr>
          <p:cNvSpPr txBox="1"/>
          <p:nvPr/>
        </p:nvSpPr>
        <p:spPr>
          <a:xfrm>
            <a:off x="0" y="0"/>
            <a:ext cx="79910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E21062B Decay Spectroscopy Near N=28: Shell Structure, Shapes and Weak Binding</a:t>
            </a:r>
          </a:p>
        </p:txBody>
      </p:sp>
    </p:spTree>
    <p:extLst>
      <p:ext uri="{BB962C8B-B14F-4D97-AF65-F5344CB8AC3E}">
        <p14:creationId xmlns:p14="http://schemas.microsoft.com/office/powerpoint/2010/main" val="2455602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FBA24B-8A7F-479E-A927-96E7C5A64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2042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1D33E5-21A1-4536-BBF2-324A07BDD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7233" y="2821389"/>
            <a:ext cx="4226767" cy="18212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CA8C2A-B867-45C6-AB00-30F34951AB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42617"/>
            <a:ext cx="6428792" cy="22153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E548E52-E393-4A97-9CFB-A001924616D9}"/>
              </a:ext>
            </a:extLst>
          </p:cNvPr>
          <p:cNvSpPr txBox="1"/>
          <p:nvPr/>
        </p:nvSpPr>
        <p:spPr>
          <a:xfrm>
            <a:off x="245165" y="4273285"/>
            <a:ext cx="6162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42S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8FFB8E-1510-4FD2-8152-9648D1113191}"/>
              </a:ext>
            </a:extLst>
          </p:cNvPr>
          <p:cNvSpPr txBox="1"/>
          <p:nvPr/>
        </p:nvSpPr>
        <p:spPr>
          <a:xfrm>
            <a:off x="6501678" y="2452057"/>
            <a:ext cx="6162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41S</a:t>
            </a:r>
          </a:p>
        </p:txBody>
      </p:sp>
    </p:spTree>
    <p:extLst>
      <p:ext uri="{BB962C8B-B14F-4D97-AF65-F5344CB8AC3E}">
        <p14:creationId xmlns:p14="http://schemas.microsoft.com/office/powerpoint/2010/main" val="344226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66DAA24-70EC-4A12-AB80-6F6F0D377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2882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4EE7E8-8235-4EDB-AA41-7870F2F7F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69734"/>
            <a:ext cx="9144000" cy="32882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213AEC-5937-4EBE-980E-230F4956C759}"/>
              </a:ext>
            </a:extLst>
          </p:cNvPr>
          <p:cNvSpPr txBox="1"/>
          <p:nvPr/>
        </p:nvSpPr>
        <p:spPr>
          <a:xfrm>
            <a:off x="7281771" y="3856382"/>
            <a:ext cx="16962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42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S 903</a:t>
            </a:r>
            <a:r>
              <a:rPr lang="zh-CN" altLang="en-US" dirty="0">
                <a:latin typeface="Cambria" panose="02040503050406030204" pitchFamily="18" charset="0"/>
              </a:rPr>
              <a:t>→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</a:p>
          <a:p>
            <a:pPr algn="ctr"/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T =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11.9(20) </a:t>
            </a:r>
            <a:r>
              <a:rPr lang="en-US" altLang="zh-CN" dirty="0" err="1">
                <a:latin typeface="Cambria" panose="02040503050406030204" pitchFamily="18" charset="0"/>
                <a:ea typeface="Cambria" panose="02040503050406030204" pitchFamily="18" charset="0"/>
              </a:rPr>
              <a:t>ps</a:t>
            </a:r>
            <a:endParaRPr lang="en-US" altLang="zh-CN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altLang="zh-CN" baseline="30000" dirty="0">
                <a:latin typeface="Cambria" panose="02040503050406030204" pitchFamily="18" charset="0"/>
                <a:ea typeface="Cambria" panose="02040503050406030204" pitchFamily="18" charset="0"/>
              </a:rPr>
              <a:t>41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S 904(16)</a:t>
            </a:r>
            <a:r>
              <a:rPr lang="zh-CN" altLang="en-US" dirty="0">
                <a:latin typeface="Cambria" panose="02040503050406030204" pitchFamily="18" charset="0"/>
                <a:ea typeface="Cambria" panose="02040503050406030204" pitchFamily="18" charset="0"/>
              </a:rPr>
              <a:t>→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247580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429A2C-AE29-4C54-A6AB-967D05680F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2882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C6E9A0-D3DF-4962-A341-304B174D3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88266"/>
            <a:ext cx="9144000" cy="32882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302B7B-A416-4CDB-B499-F60081A6682E}"/>
              </a:ext>
            </a:extLst>
          </p:cNvPr>
          <p:cNvSpPr txBox="1"/>
          <p:nvPr/>
        </p:nvSpPr>
        <p:spPr>
          <a:xfrm>
            <a:off x="6665844" y="543339"/>
            <a:ext cx="161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42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S 2725</a:t>
            </a:r>
            <a:r>
              <a:rPr lang="zh-CN" altLang="en-US" dirty="0">
                <a:latin typeface="Cambria" panose="02040503050406030204" pitchFamily="18" charset="0"/>
              </a:rPr>
              <a:t>→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903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441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21288B8-B467-4B81-9ED0-4FE5D7C5E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69734"/>
            <a:ext cx="9144000" cy="32882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101D8D-5DDD-42C2-9B48-C9994CF48E2A}"/>
              </a:ext>
            </a:extLst>
          </p:cNvPr>
          <p:cNvSpPr txBox="1"/>
          <p:nvPr/>
        </p:nvSpPr>
        <p:spPr>
          <a:xfrm>
            <a:off x="1351722" y="3922643"/>
            <a:ext cx="161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42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S 2725</a:t>
            </a:r>
            <a:r>
              <a:rPr lang="zh-CN" altLang="en-US" dirty="0">
                <a:latin typeface="Cambria" panose="02040503050406030204" pitchFamily="18" charset="0"/>
              </a:rPr>
              <a:t>→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903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102C08-328B-49D7-9D2C-E30DDA2CB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288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19EB91D-0690-4F51-912F-C64ADF586B52}"/>
              </a:ext>
            </a:extLst>
          </p:cNvPr>
          <p:cNvSpPr txBox="1"/>
          <p:nvPr/>
        </p:nvSpPr>
        <p:spPr>
          <a:xfrm>
            <a:off x="2114912" y="291547"/>
            <a:ext cx="16962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aseline="30000" dirty="0">
                <a:latin typeface="Cambria" panose="02040503050406030204" pitchFamily="18" charset="0"/>
                <a:ea typeface="Cambria" panose="02040503050406030204" pitchFamily="18" charset="0"/>
              </a:rPr>
              <a:t>42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S 903</a:t>
            </a:r>
            <a:r>
              <a:rPr lang="zh-CN" altLang="en-US" dirty="0">
                <a:latin typeface="Cambria" panose="02040503050406030204" pitchFamily="18" charset="0"/>
              </a:rPr>
              <a:t>→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</a:p>
          <a:p>
            <a:pPr algn="ctr"/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T =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11.9(20) </a:t>
            </a:r>
            <a:r>
              <a:rPr lang="en-US" altLang="zh-CN" dirty="0" err="1">
                <a:latin typeface="Cambria" panose="02040503050406030204" pitchFamily="18" charset="0"/>
                <a:ea typeface="Cambria" panose="02040503050406030204" pitchFamily="18" charset="0"/>
              </a:rPr>
              <a:t>ps</a:t>
            </a:r>
            <a:endParaRPr lang="en-US" altLang="zh-CN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n-US" altLang="zh-CN" baseline="30000" dirty="0">
                <a:latin typeface="Cambria" panose="02040503050406030204" pitchFamily="18" charset="0"/>
                <a:ea typeface="Cambria" panose="02040503050406030204" pitchFamily="18" charset="0"/>
              </a:rPr>
              <a:t>41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S 904(16)</a:t>
            </a:r>
            <a:r>
              <a:rPr lang="zh-CN" altLang="en-US" dirty="0">
                <a:latin typeface="Cambria" panose="02040503050406030204" pitchFamily="18" charset="0"/>
                <a:ea typeface="Cambria" panose="02040503050406030204" pitchFamily="18" charset="0"/>
              </a:rPr>
              <a:t>→</a:t>
            </a:r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45846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104</Words>
  <Application>Microsoft Office PowerPoint</Application>
  <PresentationFormat>On-screen Show (4:3)</PresentationFormat>
  <Paragraphs>14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lijie sun</dc:creator>
  <cp:lastModifiedBy>lijie sun</cp:lastModifiedBy>
  <cp:revision>2</cp:revision>
  <dcterms:created xsi:type="dcterms:W3CDTF">2024-08-30T04:26:38Z</dcterms:created>
  <dcterms:modified xsi:type="dcterms:W3CDTF">2024-08-30T17:12:20Z</dcterms:modified>
</cp:coreProperties>
</file>